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Barlow Bold" panose="020B0604020202020204" charset="0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5886" y="2915841"/>
            <a:ext cx="9534228" cy="271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FakeFaceDetector: AI-Powered Detection of Manipulated Facial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5886" y="5956548"/>
            <a:ext cx="953422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Detect manipulated facial images instantly with AI. Our web app uses advanced technology for real-time, accurate results. Easy access anywhere, anytime.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884735"/>
          </a:xfrm>
          <a:custGeom>
            <a:avLst/>
            <a:gdLst/>
            <a:ahLst/>
            <a:cxnLst/>
            <a:rect l="l" t="t" r="r" b="b"/>
            <a:pathLst>
              <a:path w="18288000" h="2884735">
                <a:moveTo>
                  <a:pt x="0" y="0"/>
                </a:moveTo>
                <a:lnTo>
                  <a:pt x="18288000" y="0"/>
                </a:lnTo>
                <a:lnTo>
                  <a:pt x="18288000" y="2884735"/>
                </a:lnTo>
                <a:lnTo>
                  <a:pt x="0" y="288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" b="-2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9144" y="2701974"/>
            <a:ext cx="8226475" cy="74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99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The Future of FakeFaceDetector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69144" y="4405908"/>
            <a:ext cx="1098947" cy="1318766"/>
          </a:xfrm>
          <a:custGeom>
            <a:avLst/>
            <a:gdLst/>
            <a:ahLst/>
            <a:cxnLst/>
            <a:rect l="l" t="t" r="r" b="b"/>
            <a:pathLst>
              <a:path w="1098947" h="1318766">
                <a:moveTo>
                  <a:pt x="0" y="0"/>
                </a:moveTo>
                <a:lnTo>
                  <a:pt x="1098947" y="0"/>
                </a:lnTo>
                <a:lnTo>
                  <a:pt x="1098947" y="1318766"/>
                </a:lnTo>
                <a:lnTo>
                  <a:pt x="0" y="1318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97745" y="4606529"/>
            <a:ext cx="3245197" cy="38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Machine Learning Growth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7745" y="5052120"/>
            <a:ext cx="15321111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Constant improvements through enriched data and algorithms.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69144" y="5724674"/>
            <a:ext cx="1098947" cy="1318766"/>
          </a:xfrm>
          <a:custGeom>
            <a:avLst/>
            <a:gdLst/>
            <a:ahLst/>
            <a:cxnLst/>
            <a:rect l="l" t="t" r="r" b="b"/>
            <a:pathLst>
              <a:path w="1098947" h="1318766">
                <a:moveTo>
                  <a:pt x="0" y="0"/>
                </a:moveTo>
                <a:lnTo>
                  <a:pt x="1098947" y="0"/>
                </a:lnTo>
                <a:lnTo>
                  <a:pt x="1098947" y="1318766"/>
                </a:lnTo>
                <a:lnTo>
                  <a:pt x="0" y="131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7745" y="5925294"/>
            <a:ext cx="2892029" cy="38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Video &amp; Audio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7745" y="6370885"/>
            <a:ext cx="15321111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Expanding detection to include multimedia manipulations.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69144" y="7043440"/>
            <a:ext cx="1098947" cy="1318766"/>
          </a:xfrm>
          <a:custGeom>
            <a:avLst/>
            <a:gdLst/>
            <a:ahLst/>
            <a:cxnLst/>
            <a:rect l="l" t="t" r="r" b="b"/>
            <a:pathLst>
              <a:path w="1098947" h="1318766">
                <a:moveTo>
                  <a:pt x="0" y="0"/>
                </a:moveTo>
                <a:lnTo>
                  <a:pt x="1098947" y="0"/>
                </a:lnTo>
                <a:lnTo>
                  <a:pt x="1098947" y="1318766"/>
                </a:lnTo>
                <a:lnTo>
                  <a:pt x="0" y="131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r="-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97745" y="7244060"/>
            <a:ext cx="2892029" cy="38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System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7745" y="7689651"/>
            <a:ext cx="15321111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Seamless connections with security and authentication tools.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69144" y="8362206"/>
            <a:ext cx="1098947" cy="1318766"/>
          </a:xfrm>
          <a:custGeom>
            <a:avLst/>
            <a:gdLst/>
            <a:ahLst/>
            <a:cxnLst/>
            <a:rect l="l" t="t" r="r" b="b"/>
            <a:pathLst>
              <a:path w="1098947" h="1318766">
                <a:moveTo>
                  <a:pt x="0" y="0"/>
                </a:moveTo>
                <a:lnTo>
                  <a:pt x="1098947" y="0"/>
                </a:lnTo>
                <a:lnTo>
                  <a:pt x="1098947" y="1318766"/>
                </a:lnTo>
                <a:lnTo>
                  <a:pt x="0" y="1318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r="-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97745" y="8562826"/>
            <a:ext cx="2892029" cy="38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Building Trust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7745" y="9008417"/>
            <a:ext cx="15321111" cy="4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Creating a safer, more reliable digital world.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4427" y="3663940"/>
            <a:ext cx="7559146" cy="147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99"/>
              </a:lnSpc>
            </a:pPr>
            <a:r>
              <a:rPr lang="en-US" sz="8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🌟 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5886" y="1841153"/>
            <a:ext cx="9534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The Growing Threat of Deepfakes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1124" y="4062412"/>
            <a:ext cx="4641354" cy="2477840"/>
            <a:chOff x="0" y="0"/>
            <a:chExt cx="6188472" cy="33037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75883" cy="3291078"/>
            </a:xfrm>
            <a:custGeom>
              <a:avLst/>
              <a:gdLst/>
              <a:ahLst/>
              <a:cxnLst/>
              <a:rect l="l" t="t" r="r" b="b"/>
              <a:pathLst>
                <a:path w="6175883" h="3291078">
                  <a:moveTo>
                    <a:pt x="0" y="541655"/>
                  </a:moveTo>
                  <a:cubicBezTo>
                    <a:pt x="0" y="242443"/>
                    <a:pt x="242951" y="0"/>
                    <a:pt x="542671" y="0"/>
                  </a:cubicBezTo>
                  <a:lnTo>
                    <a:pt x="5633212" y="0"/>
                  </a:lnTo>
                  <a:cubicBezTo>
                    <a:pt x="5932932" y="0"/>
                    <a:pt x="6175883" y="242443"/>
                    <a:pt x="6175883" y="541655"/>
                  </a:cubicBezTo>
                  <a:lnTo>
                    <a:pt x="6175883" y="2749423"/>
                  </a:lnTo>
                  <a:cubicBezTo>
                    <a:pt x="6175883" y="3048508"/>
                    <a:pt x="5932932" y="3291078"/>
                    <a:pt x="5633212" y="3291078"/>
                  </a:cubicBezTo>
                  <a:lnTo>
                    <a:pt x="542671" y="3291078"/>
                  </a:lnTo>
                  <a:cubicBezTo>
                    <a:pt x="242951" y="3291078"/>
                    <a:pt x="0" y="3048635"/>
                    <a:pt x="0" y="27494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88583" cy="3303778"/>
            </a:xfrm>
            <a:custGeom>
              <a:avLst/>
              <a:gdLst/>
              <a:ahLst/>
              <a:cxnLst/>
              <a:rect l="l" t="t" r="r" b="b"/>
              <a:pathLst>
                <a:path w="6188583" h="3303778">
                  <a:moveTo>
                    <a:pt x="0" y="548005"/>
                  </a:moveTo>
                  <a:cubicBezTo>
                    <a:pt x="0" y="245364"/>
                    <a:pt x="245745" y="0"/>
                    <a:pt x="549021" y="0"/>
                  </a:cubicBezTo>
                  <a:lnTo>
                    <a:pt x="5639562" y="0"/>
                  </a:lnTo>
                  <a:lnTo>
                    <a:pt x="5639562" y="6350"/>
                  </a:lnTo>
                  <a:lnTo>
                    <a:pt x="5639562" y="0"/>
                  </a:lnTo>
                  <a:cubicBezTo>
                    <a:pt x="5942711" y="0"/>
                    <a:pt x="6188583" y="245364"/>
                    <a:pt x="6188583" y="548005"/>
                  </a:cubicBezTo>
                  <a:lnTo>
                    <a:pt x="6182233" y="548005"/>
                  </a:lnTo>
                  <a:lnTo>
                    <a:pt x="6188583" y="548005"/>
                  </a:lnTo>
                  <a:lnTo>
                    <a:pt x="6188583" y="2755773"/>
                  </a:lnTo>
                  <a:lnTo>
                    <a:pt x="6182233" y="2755773"/>
                  </a:lnTo>
                  <a:lnTo>
                    <a:pt x="6188583" y="2755773"/>
                  </a:lnTo>
                  <a:cubicBezTo>
                    <a:pt x="6188583" y="3058414"/>
                    <a:pt x="5942838" y="3303778"/>
                    <a:pt x="5639562" y="3303778"/>
                  </a:cubicBezTo>
                  <a:lnTo>
                    <a:pt x="5639562" y="3297428"/>
                  </a:lnTo>
                  <a:lnTo>
                    <a:pt x="5639562" y="3303778"/>
                  </a:lnTo>
                  <a:lnTo>
                    <a:pt x="549021" y="3303778"/>
                  </a:lnTo>
                  <a:lnTo>
                    <a:pt x="549021" y="3297428"/>
                  </a:lnTo>
                  <a:lnTo>
                    <a:pt x="549021" y="3303778"/>
                  </a:lnTo>
                  <a:cubicBezTo>
                    <a:pt x="245745" y="3303778"/>
                    <a:pt x="0" y="3058414"/>
                    <a:pt x="0" y="27557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755773"/>
                  </a:lnTo>
                  <a:lnTo>
                    <a:pt x="6350" y="2755773"/>
                  </a:lnTo>
                  <a:lnTo>
                    <a:pt x="12700" y="2755773"/>
                  </a:lnTo>
                  <a:cubicBezTo>
                    <a:pt x="12700" y="3051429"/>
                    <a:pt x="252730" y="3291078"/>
                    <a:pt x="549021" y="3291078"/>
                  </a:cubicBezTo>
                  <a:lnTo>
                    <a:pt x="5639562" y="3291078"/>
                  </a:lnTo>
                  <a:cubicBezTo>
                    <a:pt x="5935726" y="3291078"/>
                    <a:pt x="6175883" y="3051429"/>
                    <a:pt x="6175883" y="2755773"/>
                  </a:cubicBezTo>
                  <a:lnTo>
                    <a:pt x="6175883" y="548005"/>
                  </a:lnTo>
                  <a:cubicBezTo>
                    <a:pt x="6175756" y="252349"/>
                    <a:pt x="5935726" y="12700"/>
                    <a:pt x="5639562" y="12700"/>
                  </a:cubicBezTo>
                  <a:lnTo>
                    <a:pt x="549021" y="12700"/>
                  </a:lnTo>
                  <a:lnTo>
                    <a:pt x="549021" y="6350"/>
                  </a:lnTo>
                  <a:lnTo>
                    <a:pt x="549021" y="12700"/>
                  </a:lnTo>
                  <a:cubicBezTo>
                    <a:pt x="252730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86130" y="431884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What Are Deepfakes?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86130" y="4878884"/>
            <a:ext cx="4071343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Synthetic media that convincingly alters human faces.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03671" y="4062412"/>
            <a:ext cx="4641354" cy="2477840"/>
            <a:chOff x="0" y="0"/>
            <a:chExt cx="6188472" cy="330378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75883" cy="3291078"/>
            </a:xfrm>
            <a:custGeom>
              <a:avLst/>
              <a:gdLst/>
              <a:ahLst/>
              <a:cxnLst/>
              <a:rect l="l" t="t" r="r" b="b"/>
              <a:pathLst>
                <a:path w="6175883" h="3291078">
                  <a:moveTo>
                    <a:pt x="0" y="541655"/>
                  </a:moveTo>
                  <a:cubicBezTo>
                    <a:pt x="0" y="242443"/>
                    <a:pt x="242951" y="0"/>
                    <a:pt x="542671" y="0"/>
                  </a:cubicBezTo>
                  <a:lnTo>
                    <a:pt x="5633212" y="0"/>
                  </a:lnTo>
                  <a:cubicBezTo>
                    <a:pt x="5932932" y="0"/>
                    <a:pt x="6175883" y="242443"/>
                    <a:pt x="6175883" y="541655"/>
                  </a:cubicBezTo>
                  <a:lnTo>
                    <a:pt x="6175883" y="2749423"/>
                  </a:lnTo>
                  <a:cubicBezTo>
                    <a:pt x="6175883" y="3048508"/>
                    <a:pt x="5932932" y="3291078"/>
                    <a:pt x="5633212" y="3291078"/>
                  </a:cubicBezTo>
                  <a:lnTo>
                    <a:pt x="542671" y="3291078"/>
                  </a:lnTo>
                  <a:cubicBezTo>
                    <a:pt x="242951" y="3291078"/>
                    <a:pt x="0" y="3048635"/>
                    <a:pt x="0" y="27494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88583" cy="3303778"/>
            </a:xfrm>
            <a:custGeom>
              <a:avLst/>
              <a:gdLst/>
              <a:ahLst/>
              <a:cxnLst/>
              <a:rect l="l" t="t" r="r" b="b"/>
              <a:pathLst>
                <a:path w="6188583" h="3303778">
                  <a:moveTo>
                    <a:pt x="0" y="548005"/>
                  </a:moveTo>
                  <a:cubicBezTo>
                    <a:pt x="0" y="245364"/>
                    <a:pt x="245745" y="0"/>
                    <a:pt x="549021" y="0"/>
                  </a:cubicBezTo>
                  <a:lnTo>
                    <a:pt x="5639562" y="0"/>
                  </a:lnTo>
                  <a:lnTo>
                    <a:pt x="5639562" y="6350"/>
                  </a:lnTo>
                  <a:lnTo>
                    <a:pt x="5639562" y="0"/>
                  </a:lnTo>
                  <a:cubicBezTo>
                    <a:pt x="5942711" y="0"/>
                    <a:pt x="6188583" y="245364"/>
                    <a:pt x="6188583" y="548005"/>
                  </a:cubicBezTo>
                  <a:lnTo>
                    <a:pt x="6182233" y="548005"/>
                  </a:lnTo>
                  <a:lnTo>
                    <a:pt x="6188583" y="548005"/>
                  </a:lnTo>
                  <a:lnTo>
                    <a:pt x="6188583" y="2755773"/>
                  </a:lnTo>
                  <a:lnTo>
                    <a:pt x="6182233" y="2755773"/>
                  </a:lnTo>
                  <a:lnTo>
                    <a:pt x="6188583" y="2755773"/>
                  </a:lnTo>
                  <a:cubicBezTo>
                    <a:pt x="6188583" y="3058414"/>
                    <a:pt x="5942838" y="3303778"/>
                    <a:pt x="5639562" y="3303778"/>
                  </a:cubicBezTo>
                  <a:lnTo>
                    <a:pt x="5639562" y="3297428"/>
                  </a:lnTo>
                  <a:lnTo>
                    <a:pt x="5639562" y="3303778"/>
                  </a:lnTo>
                  <a:lnTo>
                    <a:pt x="549021" y="3303778"/>
                  </a:lnTo>
                  <a:lnTo>
                    <a:pt x="549021" y="3297428"/>
                  </a:lnTo>
                  <a:lnTo>
                    <a:pt x="549021" y="3303778"/>
                  </a:lnTo>
                  <a:cubicBezTo>
                    <a:pt x="245745" y="3303778"/>
                    <a:pt x="0" y="3058414"/>
                    <a:pt x="0" y="27557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2755773"/>
                  </a:lnTo>
                  <a:lnTo>
                    <a:pt x="6350" y="2755773"/>
                  </a:lnTo>
                  <a:lnTo>
                    <a:pt x="12700" y="2755773"/>
                  </a:lnTo>
                  <a:cubicBezTo>
                    <a:pt x="12700" y="3051429"/>
                    <a:pt x="252730" y="3291078"/>
                    <a:pt x="549021" y="3291078"/>
                  </a:cubicBezTo>
                  <a:lnTo>
                    <a:pt x="5639562" y="3291078"/>
                  </a:lnTo>
                  <a:cubicBezTo>
                    <a:pt x="5935726" y="3291078"/>
                    <a:pt x="6175883" y="3051429"/>
                    <a:pt x="6175883" y="2755773"/>
                  </a:cubicBezTo>
                  <a:lnTo>
                    <a:pt x="6175883" y="548005"/>
                  </a:lnTo>
                  <a:cubicBezTo>
                    <a:pt x="6175756" y="252349"/>
                    <a:pt x="5935726" y="12700"/>
                    <a:pt x="5639562" y="12700"/>
                  </a:cubicBezTo>
                  <a:lnTo>
                    <a:pt x="549021" y="12700"/>
                  </a:lnTo>
                  <a:lnTo>
                    <a:pt x="549021" y="6350"/>
                  </a:lnTo>
                  <a:lnTo>
                    <a:pt x="549021" y="12700"/>
                  </a:lnTo>
                  <a:cubicBezTo>
                    <a:pt x="252730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988677" y="431884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Risks of Misuse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88677" y="4878884"/>
            <a:ext cx="4071342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Used for disinformation, fraud, and identity theft worldwide.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01124" y="6801445"/>
            <a:ext cx="9543752" cy="1611065"/>
            <a:chOff x="0" y="0"/>
            <a:chExt cx="12725003" cy="2148087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712319" cy="2135378"/>
            </a:xfrm>
            <a:custGeom>
              <a:avLst/>
              <a:gdLst/>
              <a:ahLst/>
              <a:cxnLst/>
              <a:rect l="l" t="t" r="r" b="b"/>
              <a:pathLst>
                <a:path w="12712319" h="2135378">
                  <a:moveTo>
                    <a:pt x="0" y="541655"/>
                  </a:moveTo>
                  <a:cubicBezTo>
                    <a:pt x="0" y="242570"/>
                    <a:pt x="243713" y="0"/>
                    <a:pt x="544322" y="0"/>
                  </a:cubicBezTo>
                  <a:lnTo>
                    <a:pt x="12167997" y="0"/>
                  </a:lnTo>
                  <a:cubicBezTo>
                    <a:pt x="12468606" y="0"/>
                    <a:pt x="12712319" y="242570"/>
                    <a:pt x="12712319" y="541655"/>
                  </a:cubicBezTo>
                  <a:lnTo>
                    <a:pt x="12712319" y="1593723"/>
                  </a:lnTo>
                  <a:cubicBezTo>
                    <a:pt x="12712319" y="1892935"/>
                    <a:pt x="12468606" y="2135378"/>
                    <a:pt x="12167997" y="2135378"/>
                  </a:cubicBezTo>
                  <a:lnTo>
                    <a:pt x="544322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725019" cy="2148078"/>
            </a:xfrm>
            <a:custGeom>
              <a:avLst/>
              <a:gdLst/>
              <a:ahLst/>
              <a:cxnLst/>
              <a:rect l="l" t="t" r="r" b="b"/>
              <a:pathLst>
                <a:path w="12725019" h="2148078">
                  <a:moveTo>
                    <a:pt x="0" y="548005"/>
                  </a:moveTo>
                  <a:cubicBezTo>
                    <a:pt x="0" y="245364"/>
                    <a:pt x="246634" y="0"/>
                    <a:pt x="550672" y="0"/>
                  </a:cubicBezTo>
                  <a:lnTo>
                    <a:pt x="12174347" y="0"/>
                  </a:lnTo>
                  <a:lnTo>
                    <a:pt x="12174347" y="6350"/>
                  </a:lnTo>
                  <a:lnTo>
                    <a:pt x="12174347" y="0"/>
                  </a:lnTo>
                  <a:cubicBezTo>
                    <a:pt x="12478512" y="0"/>
                    <a:pt x="12725019" y="245364"/>
                    <a:pt x="12725019" y="548005"/>
                  </a:cubicBezTo>
                  <a:lnTo>
                    <a:pt x="12718669" y="548005"/>
                  </a:lnTo>
                  <a:lnTo>
                    <a:pt x="12725019" y="548005"/>
                  </a:lnTo>
                  <a:lnTo>
                    <a:pt x="12725019" y="1600073"/>
                  </a:lnTo>
                  <a:lnTo>
                    <a:pt x="12718669" y="1600073"/>
                  </a:lnTo>
                  <a:lnTo>
                    <a:pt x="12725019" y="1600073"/>
                  </a:lnTo>
                  <a:cubicBezTo>
                    <a:pt x="12725019" y="1902714"/>
                    <a:pt x="12478385" y="2148078"/>
                    <a:pt x="12174347" y="2148078"/>
                  </a:cubicBezTo>
                  <a:lnTo>
                    <a:pt x="12174347" y="2141728"/>
                  </a:lnTo>
                  <a:lnTo>
                    <a:pt x="12174347" y="2148078"/>
                  </a:lnTo>
                  <a:lnTo>
                    <a:pt x="550672" y="2148078"/>
                  </a:lnTo>
                  <a:lnTo>
                    <a:pt x="550672" y="2141728"/>
                  </a:lnTo>
                  <a:lnTo>
                    <a:pt x="550672" y="2148078"/>
                  </a:lnTo>
                  <a:cubicBezTo>
                    <a:pt x="246634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672" y="2135378"/>
                  </a:cubicBezTo>
                  <a:lnTo>
                    <a:pt x="12174347" y="2135378"/>
                  </a:lnTo>
                  <a:cubicBezTo>
                    <a:pt x="12471527" y="2135378"/>
                    <a:pt x="12712319" y="1895729"/>
                    <a:pt x="12712319" y="1600073"/>
                  </a:cubicBezTo>
                  <a:lnTo>
                    <a:pt x="12712319" y="548005"/>
                  </a:lnTo>
                  <a:cubicBezTo>
                    <a:pt x="12712319" y="252349"/>
                    <a:pt x="12471527" y="12700"/>
                    <a:pt x="12174347" y="12700"/>
                  </a:cubicBezTo>
                  <a:lnTo>
                    <a:pt x="550672" y="12700"/>
                  </a:lnTo>
                  <a:lnTo>
                    <a:pt x="550672" y="6350"/>
                  </a:lnTo>
                  <a:lnTo>
                    <a:pt x="550672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86130" y="7057876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Detection Market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6130" y="7617916"/>
            <a:ext cx="897374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Expected to reach $3.8B by 2028 due to rising threats.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10615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7886" y="2173189"/>
            <a:ext cx="9534228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Introducing FakeFaceDetector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3124" y="4394448"/>
            <a:ext cx="618828" cy="618827"/>
            <a:chOff x="0" y="0"/>
            <a:chExt cx="825103" cy="8251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27907" y="446365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Purpose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907" y="5023694"/>
            <a:ext cx="37178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Combats the rise of manipulated facial images efficiently.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79455" y="4394448"/>
            <a:ext cx="618828" cy="618827"/>
            <a:chOff x="0" y="0"/>
            <a:chExt cx="825103" cy="8251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764239" y="446365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64239" y="5023694"/>
            <a:ext cx="371787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Uses cutting-edge LSTM neural networks for detection.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3124" y="6936879"/>
            <a:ext cx="618828" cy="618827"/>
            <a:chOff x="0" y="0"/>
            <a:chExt cx="825103" cy="8251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27907" y="700608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Performance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7907" y="7566124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Delivers accurate, rapid analysis for multiple industries.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47886" y="3002012"/>
            <a:ext cx="12806660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Core Technology: LSTM Neural Networks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7886" y="457929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LSTM Strengths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5247680"/>
            <a:ext cx="502294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Handles sequential data effectively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6209110"/>
            <a:ext cx="5022949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Remembers long-term patterns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1158" y="457929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Training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1158" y="5247680"/>
            <a:ext cx="502294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Trained on over 1 million real and fake images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41158" y="6209110"/>
            <a:ext cx="502294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Detects subtle manipulation traces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34429" y="457929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34429" y="5247680"/>
            <a:ext cx="502294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Achieves over 95% precision in image classification.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5886" y="2812405"/>
            <a:ext cx="7126933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Real-Time Analysis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05886" y="4147542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05886" y="5066705"/>
            <a:ext cx="2952453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Speed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886" y="5626745"/>
            <a:ext cx="2952453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Processes images within 500 milliseconds on average.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1096774" y="4147542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8" y="0"/>
                </a:lnTo>
                <a:lnTo>
                  <a:pt x="677018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96774" y="5066705"/>
            <a:ext cx="2952452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Scalability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96774" y="5626745"/>
            <a:ext cx="2952452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Handles high volumes with optimized infrastructure.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4387661" y="4147542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87661" y="5066705"/>
            <a:ext cx="2952452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Efficiency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7661" y="5626745"/>
            <a:ext cx="2952452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Operates smoothly on standard hardware setups.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5886" y="2489150"/>
            <a:ext cx="7362528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User-Friendly Interface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1124" y="3819525"/>
            <a:ext cx="212526" cy="1050577"/>
            <a:chOff x="0" y="0"/>
            <a:chExt cx="283368" cy="1400770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415040" y="379571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Drag-and-Drop Upload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15040" y="4355752"/>
            <a:ext cx="8925074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Effortless image submission for any user.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07276" y="5131296"/>
            <a:ext cx="212526" cy="1050577"/>
            <a:chOff x="0" y="0"/>
            <a:chExt cx="283368" cy="140077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821191" y="510748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Clear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21191" y="5667524"/>
            <a:ext cx="851892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Displays straightforward "Real" or "Fake" labels.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13576" y="6443067"/>
            <a:ext cx="212526" cy="1050577"/>
            <a:chOff x="0" y="0"/>
            <a:chExt cx="283368" cy="1400770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227492" y="6419255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Intuitive Design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27492" y="6979295"/>
            <a:ext cx="8112621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Accessible for technical and non-technical users alike.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47886" y="922288"/>
            <a:ext cx="10249197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Comprehensive History Tracking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4226272" y="4408885"/>
            <a:ext cx="9835306" cy="9835306"/>
          </a:xfrm>
          <a:custGeom>
            <a:avLst/>
            <a:gdLst/>
            <a:ahLst/>
            <a:cxnLst/>
            <a:rect l="l" t="t" r="r" b="b"/>
            <a:pathLst>
              <a:path w="9835306" h="9835306">
                <a:moveTo>
                  <a:pt x="0" y="0"/>
                </a:moveTo>
                <a:lnTo>
                  <a:pt x="9835307" y="0"/>
                </a:lnTo>
                <a:lnTo>
                  <a:pt x="9835307" y="9835306"/>
                </a:lnTo>
                <a:lnTo>
                  <a:pt x="0" y="9835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5721176" y="7196659"/>
            <a:ext cx="456902" cy="571202"/>
          </a:xfrm>
          <a:custGeom>
            <a:avLst/>
            <a:gdLst/>
            <a:ahLst/>
            <a:cxnLst/>
            <a:rect l="l" t="t" r="r" b="b"/>
            <a:pathLst>
              <a:path w="456902" h="571202">
                <a:moveTo>
                  <a:pt x="0" y="0"/>
                </a:moveTo>
                <a:lnTo>
                  <a:pt x="456903" y="0"/>
                </a:lnTo>
                <a:lnTo>
                  <a:pt x="456903" y="571202"/>
                </a:lnTo>
                <a:lnTo>
                  <a:pt x="0" y="57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" r="-6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4226272" y="4408885"/>
            <a:ext cx="9835306" cy="9835306"/>
          </a:xfrm>
          <a:custGeom>
            <a:avLst/>
            <a:gdLst/>
            <a:ahLst/>
            <a:cxnLst/>
            <a:rect l="l" t="t" r="r" b="b"/>
            <a:pathLst>
              <a:path w="9835306" h="9835306">
                <a:moveTo>
                  <a:pt x="0" y="0"/>
                </a:moveTo>
                <a:lnTo>
                  <a:pt x="9835307" y="0"/>
                </a:lnTo>
                <a:lnTo>
                  <a:pt x="9835307" y="9835306"/>
                </a:lnTo>
                <a:lnTo>
                  <a:pt x="0" y="9835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8915325" y="5352529"/>
            <a:ext cx="456903" cy="571203"/>
          </a:xfrm>
          <a:custGeom>
            <a:avLst/>
            <a:gdLst/>
            <a:ahLst/>
            <a:cxnLst/>
            <a:rect l="l" t="t" r="r" b="b"/>
            <a:pathLst>
              <a:path w="456903" h="571203">
                <a:moveTo>
                  <a:pt x="0" y="0"/>
                </a:moveTo>
                <a:lnTo>
                  <a:pt x="456903" y="0"/>
                </a:lnTo>
                <a:lnTo>
                  <a:pt x="456903" y="571202"/>
                </a:lnTo>
                <a:lnTo>
                  <a:pt x="0" y="571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" r="-6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4226272" y="4408885"/>
            <a:ext cx="9835306" cy="9835306"/>
          </a:xfrm>
          <a:custGeom>
            <a:avLst/>
            <a:gdLst/>
            <a:ahLst/>
            <a:cxnLst/>
            <a:rect l="l" t="t" r="r" b="b"/>
            <a:pathLst>
              <a:path w="9835306" h="9835306">
                <a:moveTo>
                  <a:pt x="0" y="0"/>
                </a:moveTo>
                <a:lnTo>
                  <a:pt x="9835307" y="0"/>
                </a:lnTo>
                <a:lnTo>
                  <a:pt x="9835307" y="9835306"/>
                </a:lnTo>
                <a:lnTo>
                  <a:pt x="0" y="9835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12109326" y="7196659"/>
            <a:ext cx="456902" cy="571202"/>
          </a:xfrm>
          <a:custGeom>
            <a:avLst/>
            <a:gdLst/>
            <a:ahLst/>
            <a:cxnLst/>
            <a:rect l="l" t="t" r="r" b="b"/>
            <a:pathLst>
              <a:path w="456902" h="571202">
                <a:moveTo>
                  <a:pt x="0" y="0"/>
                </a:moveTo>
                <a:lnTo>
                  <a:pt x="456903" y="0"/>
                </a:lnTo>
                <a:lnTo>
                  <a:pt x="456903" y="571202"/>
                </a:lnTo>
                <a:lnTo>
                  <a:pt x="0" y="5712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" r="-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62720" y="383946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Detailed Logs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4399509"/>
            <a:ext cx="519320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Stores all image submissions and analysis results.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2230" y="236428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Review &amp; Trends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7248" y="2924324"/>
            <a:ext cx="519335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Users track past analyses for insights and patterns.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61739" y="383946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Secure Storage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46756" y="4399509"/>
            <a:ext cx="519335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Protects metadata and classification data securely.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47886" y="3191619"/>
            <a:ext cx="7126932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Practical Applications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7886" y="4768900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Social Media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5437286"/>
            <a:ext cx="360238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Flags deepfake profiles promptly to protect users.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0592" y="4768900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Law Enforcement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0592" y="5437286"/>
            <a:ext cx="360238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Authenticates evidence for legal accuracy.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3300" y="4768900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Journalism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3300" y="5437286"/>
            <a:ext cx="360238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Verifies integrity of visual content before publication.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66006" y="4768900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Identity Verification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6006" y="5437286"/>
            <a:ext cx="3602385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Prevents fraud by detecting fake facial images effectively.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10615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7886" y="1376362"/>
            <a:ext cx="7763024" cy="92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Competitive Advantages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3124" y="2706737"/>
            <a:ext cx="618828" cy="618828"/>
            <a:chOff x="0" y="0"/>
            <a:chExt cx="825103" cy="8251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27907" y="2775943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Superior Accuracy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907" y="3335982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5–10% improvement over existing detection solutions.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3124" y="4382392"/>
            <a:ext cx="618828" cy="618827"/>
            <a:chOff x="0" y="0"/>
            <a:chExt cx="825103" cy="8251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827907" y="4451597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Fast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27907" y="5011639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Real-time results with optimized speed and efficiency.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3124" y="6058049"/>
            <a:ext cx="618828" cy="618828"/>
            <a:chOff x="0" y="0"/>
            <a:chExt cx="825103" cy="8251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27907" y="6127254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User Friendly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7907" y="6687294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Interface designed to maximize ease of adoption.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43124" y="7733705"/>
            <a:ext cx="618828" cy="618827"/>
            <a:chOff x="0" y="0"/>
            <a:chExt cx="825103" cy="82510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827907" y="7802910"/>
            <a:ext cx="3563391" cy="4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Continuous R&amp;D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7907" y="8362950"/>
            <a:ext cx="865420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Innovation keeps ahead of evolving deepfake techniques.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409</Words>
  <Application>Microsoft Office PowerPoint</Application>
  <PresentationFormat>Custom</PresentationFormat>
  <Paragraphs>104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Barlow Bold</vt:lpstr>
      <vt:lpstr>Arial</vt:lpstr>
      <vt:lpstr>Montserrat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FakeFaceDetector-AI-Powered-Detection-of-Manipulated-Facial-Images.pptx</dc:title>
  <cp:lastModifiedBy>Anandaraju K</cp:lastModifiedBy>
  <cp:revision>2</cp:revision>
  <dcterms:created xsi:type="dcterms:W3CDTF">2006-08-16T00:00:00Z</dcterms:created>
  <dcterms:modified xsi:type="dcterms:W3CDTF">2025-05-25T18:03:16Z</dcterms:modified>
  <dc:identifier>DAGoca4y0Vw</dc:identifier>
</cp:coreProperties>
</file>